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3"/>
  </p:notesMasterIdLst>
  <p:sldIdLst>
    <p:sldId id="256" r:id="rId2"/>
    <p:sldId id="268" r:id="rId3"/>
    <p:sldId id="269" r:id="rId4"/>
    <p:sldId id="270" r:id="rId5"/>
    <p:sldId id="271" r:id="rId6"/>
    <p:sldId id="272" r:id="rId7"/>
    <p:sldId id="276" r:id="rId8"/>
    <p:sldId id="273" r:id="rId9"/>
    <p:sldId id="274" r:id="rId10"/>
    <p:sldId id="275"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714"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7928F-A559-4053-BBF8-88FA35ABDC09}" type="datetimeFigureOut">
              <a:rPr lang="en-US" smtClean="0"/>
              <a:t>10/11/2017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516D3-2A0E-42DF-9891-8FBF91A8E2C8}" type="slidenum">
              <a:rPr lang="en-US" smtClean="0"/>
              <a:t>‹#›</a:t>
            </a:fld>
            <a:endParaRPr lang="en-US"/>
          </a:p>
        </p:txBody>
      </p:sp>
    </p:spTree>
    <p:extLst>
      <p:ext uri="{BB962C8B-B14F-4D97-AF65-F5344CB8AC3E}">
        <p14:creationId xmlns:p14="http://schemas.microsoft.com/office/powerpoint/2010/main" val="114377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F516D3-2A0E-42DF-9891-8FBF91A8E2C8}" type="slidenum">
              <a:rPr lang="en-US" smtClean="0"/>
              <a:t>1</a:t>
            </a:fld>
            <a:endParaRPr lang="en-US"/>
          </a:p>
        </p:txBody>
      </p:sp>
    </p:spTree>
    <p:extLst>
      <p:ext uri="{BB962C8B-B14F-4D97-AF65-F5344CB8AC3E}">
        <p14:creationId xmlns:p14="http://schemas.microsoft.com/office/powerpoint/2010/main" val="639828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E75F3-AEE8-4057-A0F8-65D6334FC34C}" type="slidenum">
              <a:rPr lang="en-US" smtClean="0"/>
              <a:t>‹#›</a:t>
            </a:fld>
            <a:endParaRPr lang="en-US" dirty="0"/>
          </a:p>
        </p:txBody>
      </p:sp>
    </p:spTree>
    <p:extLst>
      <p:ext uri="{BB962C8B-B14F-4D97-AF65-F5344CB8AC3E}">
        <p14:creationId xmlns:p14="http://schemas.microsoft.com/office/powerpoint/2010/main" val="1474360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10/11/2017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37537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5245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7887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10/11/2017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9069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98183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10/11/2017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9319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1854044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231497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271240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3363854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CF5765-5434-425F-8741-7FC85424839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87063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CF5765-5434-425F-8741-7FC85424839C}" type="datetimeFigureOut">
              <a:rPr lang="en-US" smtClean="0"/>
              <a:t>10/11/2017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2023387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3173018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189497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BCCF5765-5434-425F-8741-7FC85424839C}" type="datetimeFigureOut">
              <a:rPr lang="en-US" smtClean="0"/>
              <a:t>10/11/2017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73229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CF5765-5434-425F-8741-7FC85424839C}" type="datetimeFigureOut">
              <a:rPr lang="en-US" smtClean="0"/>
              <a:t>10/11/2017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FE75F3-AEE8-4057-A0F8-65D6334FC34C}" type="slidenum">
              <a:rPr lang="en-US" smtClean="0"/>
              <a:t>‹#›</a:t>
            </a:fld>
            <a:endParaRPr lang="en-US"/>
          </a:p>
        </p:txBody>
      </p:sp>
    </p:spTree>
    <p:extLst>
      <p:ext uri="{BB962C8B-B14F-4D97-AF65-F5344CB8AC3E}">
        <p14:creationId xmlns:p14="http://schemas.microsoft.com/office/powerpoint/2010/main" val="424607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8.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10/11/2017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pic>
        <p:nvPicPr>
          <p:cNvPr id="13" name="Picture 5" descr="C:\Users\user\Desktop\agre temp\khee 3.png"/>
          <p:cNvPicPr>
            <a:picLocks noChangeAspect="1" noChangeArrowheads="1"/>
          </p:cNvPicPr>
          <p:nvPr userDrawn="1"/>
        </p:nvPicPr>
        <p:blipFill>
          <a:blip r:embed="rId23"/>
          <a:srcRect/>
          <a:stretch>
            <a:fillRect/>
          </a:stretch>
        </p:blipFill>
        <p:spPr bwMode="auto">
          <a:xfrm>
            <a:off x="0" y="4572000"/>
            <a:ext cx="3556000" cy="2062286"/>
          </a:xfrm>
          <a:prstGeom prst="rect">
            <a:avLst/>
          </a:prstGeom>
          <a:noFill/>
        </p:spPr>
      </p:pic>
      <p:pic>
        <p:nvPicPr>
          <p:cNvPr id="15" name="Picture 2" descr="C:\Users\user\Desktop\agre temp\khee 2.jpg"/>
          <p:cNvPicPr>
            <a:picLocks noChangeAspect="1" noChangeArrowheads="1"/>
          </p:cNvPicPr>
          <p:nvPr userDrawn="1"/>
        </p:nvPicPr>
        <p:blipFill>
          <a:blip r:embed="rId24"/>
          <a:srcRect/>
          <a:stretch>
            <a:fillRect/>
          </a:stretch>
        </p:blipFill>
        <p:spPr bwMode="auto">
          <a:xfrm>
            <a:off x="0" y="6600802"/>
            <a:ext cx="12192000" cy="257199"/>
          </a:xfrm>
          <a:prstGeom prst="rect">
            <a:avLst/>
          </a:prstGeom>
          <a:noFill/>
        </p:spPr>
      </p:pic>
      <p:pic>
        <p:nvPicPr>
          <p:cNvPr id="17" name="Picture 4" descr="C:\Users\user\Desktop\agre temp\Agre logo 1.png"/>
          <p:cNvPicPr>
            <a:picLocks noChangeAspect="1" noChangeArrowheads="1"/>
          </p:cNvPicPr>
          <p:nvPr userDrawn="1"/>
        </p:nvPicPr>
        <p:blipFill>
          <a:blip r:embed="rId25" cstate="print"/>
          <a:srcRect/>
          <a:stretch>
            <a:fillRect/>
          </a:stretch>
        </p:blipFill>
        <p:spPr bwMode="auto">
          <a:xfrm>
            <a:off x="9753600" y="304800"/>
            <a:ext cx="2133600" cy="330942"/>
          </a:xfrm>
          <a:prstGeom prst="rect">
            <a:avLst/>
          </a:prstGeom>
          <a:noFill/>
        </p:spPr>
      </p:pic>
    </p:spTree>
    <p:extLst>
      <p:ext uri="{BB962C8B-B14F-4D97-AF65-F5344CB8AC3E}">
        <p14:creationId xmlns:p14="http://schemas.microsoft.com/office/powerpoint/2010/main" val="174295530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05600" y="2895601"/>
            <a:ext cx="3200400" cy="1470025"/>
          </a:xfrm>
        </p:spPr>
        <p:txBody>
          <a:bodyPr>
            <a:normAutofit/>
          </a:bodyPr>
          <a:lstStyle/>
          <a:p>
            <a:endParaRPr lang="en-US" sz="3000"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3909"/>
            <a:ext cx="12115800" cy="6961909"/>
          </a:xfrm>
          <a:prstGeom prst="rect">
            <a:avLst/>
          </a:prstGeom>
        </p:spPr>
      </p:pic>
      <p:sp>
        <p:nvSpPr>
          <p:cNvPr id="4" name="TextBox 3"/>
          <p:cNvSpPr txBox="1"/>
          <p:nvPr/>
        </p:nvSpPr>
        <p:spPr>
          <a:xfrm>
            <a:off x="3352800" y="3733801"/>
            <a:ext cx="7315200" cy="954107"/>
          </a:xfrm>
          <a:prstGeom prst="rect">
            <a:avLst/>
          </a:prstGeom>
          <a:noFill/>
        </p:spPr>
        <p:txBody>
          <a:bodyPr wrap="square" rtlCol="0">
            <a:spAutoFit/>
          </a:bodyPr>
          <a:lstStyle/>
          <a:p>
            <a:pPr algn="ctr"/>
            <a:r>
              <a:rPr lang="mn-MN" sz="2800" b="1" dirty="0">
                <a:solidFill>
                  <a:schemeClr val="bg1"/>
                </a:solidFill>
                <a:latin typeface="Arial" panose="020B0604020202020204" pitchFamily="34" charset="0"/>
                <a:cs typeface="Arial" panose="020B0604020202020204" pitchFamily="34" charset="0"/>
              </a:rPr>
              <a:t>Худалдааны авлагын даатгалын бүтээгдэхүүний төрлүүд</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533400"/>
          </a:xfrm>
        </p:spPr>
        <p:txBody>
          <a:bodyPr>
            <a:norm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Тээвэрлэлтийн өмнөх эрсдэл</a:t>
            </a:r>
            <a:endParaRPr lang="en-US"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600201"/>
            <a:ext cx="10668000" cy="4525963"/>
          </a:xfrm>
        </p:spPr>
        <p:txBody>
          <a:bodyPr>
            <a:normAutofit/>
          </a:bodyPr>
          <a:lstStyle/>
          <a:p>
            <a:pPr algn="just"/>
            <a:r>
              <a:rPr lang="mn-MN" sz="2800" dirty="0">
                <a:latin typeface="Arial" panose="020B0604020202020204" pitchFamily="34" charset="0"/>
                <a:cs typeface="Arial" panose="020B0604020202020204" pitchFamily="34" charset="0"/>
              </a:rPr>
              <a:t>Зарим төрлийн худалдааны үед тээвэрлэлтийн өмнөх эрсдэл гардаг. Жишээ нь тодорхой худалдан авагчид зориулан хийгдсэн бүтээгдэхүүн, ховор бараа материал, тусгайлан хийсэн эд анги нийлүүлэх үед тухайн бүтээгдэхүүнийг үйлдвэрлэж байх үед худалдан авагч төлбөрийн чадваргүй болж болдог. Уг эрсдэлийг хаах даатгалыг тээвэрлэлтийн өмнөх худалдааны авлагын даатгал гэнэ.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60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229600" cy="533400"/>
          </a:xfrm>
        </p:spPr>
        <p:txBody>
          <a:bodyPr>
            <a:norm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Тээвэрлэлтийн өмнөх эрсдэл</a:t>
            </a:r>
            <a:endParaRPr lang="en-US" sz="2800" dirty="0">
              <a:solidFill>
                <a:schemeClr val="accent5">
                  <a:lumMod val="75000"/>
                </a:schemeClr>
              </a:solidFill>
              <a:latin typeface="Arial" panose="020B0604020202020204" pitchFamily="34" charset="0"/>
              <a:cs typeface="Arial" panose="020B0604020202020204" pitchFamily="34" charset="0"/>
            </a:endParaRPr>
          </a:p>
        </p:txBody>
      </p:sp>
      <p:pic>
        <p:nvPicPr>
          <p:cNvPr id="4"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524000"/>
            <a:ext cx="881205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453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8229600" cy="533400"/>
          </a:xfrm>
        </p:spPr>
        <p:txBody>
          <a:bodyPr>
            <a:norm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Агуулга</a:t>
            </a:r>
            <a:endParaRPr lang="en-US" sz="2800" b="1"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600201"/>
            <a:ext cx="9448800" cy="4525963"/>
          </a:xfrm>
        </p:spPr>
        <p:txBody>
          <a:bodyPr/>
          <a:lstStyle/>
          <a:p>
            <a:pPr algn="just"/>
            <a:r>
              <a:rPr lang="mn-MN" sz="2800" dirty="0">
                <a:latin typeface="Arial" panose="020B0604020202020204" pitchFamily="34" charset="0"/>
                <a:cs typeface="Arial" panose="020B0604020202020204" pitchFamily="34" charset="0"/>
              </a:rPr>
              <a:t>Дотоодын худалдаа</a:t>
            </a:r>
            <a:r>
              <a:rPr lang="en-US" sz="2800" dirty="0">
                <a:latin typeface="Arial" panose="020B0604020202020204" pitchFamily="34" charset="0"/>
                <a:cs typeface="Arial" panose="020B0604020202020204" pitchFamily="34" charset="0"/>
              </a:rPr>
              <a:t> </a:t>
            </a:r>
            <a:r>
              <a:rPr lang="mn-MN" sz="2800" dirty="0">
                <a:latin typeface="Arial" panose="020B0604020202020204" pitchFamily="34" charset="0"/>
                <a:cs typeface="Arial" panose="020B0604020202020204" pitchFamily="34" charset="0"/>
              </a:rPr>
              <a:t>болон гадаад худалдаа</a:t>
            </a:r>
          </a:p>
          <a:p>
            <a:pPr algn="just"/>
            <a:r>
              <a:rPr lang="mn-MN" sz="2800" dirty="0">
                <a:latin typeface="Arial" panose="020B0604020202020204" pitchFamily="34" charset="0"/>
                <a:cs typeface="Arial" panose="020B0604020202020204" pitchFamily="34" charset="0"/>
              </a:rPr>
              <a:t>Даатгалын хугацаа – богино, дунд, урт</a:t>
            </a:r>
          </a:p>
          <a:p>
            <a:pPr algn="just"/>
            <a:r>
              <a:rPr lang="mn-MN" sz="2800" dirty="0">
                <a:latin typeface="Arial" panose="020B0604020202020204" pitchFamily="34" charset="0"/>
                <a:cs typeface="Arial" panose="020B0604020202020204" pitchFamily="34" charset="0"/>
              </a:rPr>
              <a:t>Онцолсон худалдан авагч болон бүх худалдан авагч</a:t>
            </a:r>
          </a:p>
          <a:p>
            <a:pPr algn="just"/>
            <a:r>
              <a:rPr lang="mn-MN" sz="2800" dirty="0">
                <a:latin typeface="Arial" panose="020B0604020202020204" pitchFamily="34" charset="0"/>
                <a:cs typeface="Arial" panose="020B0604020202020204" pitchFamily="34" charset="0"/>
              </a:rPr>
              <a:t>Бараа нийлүүлэлтийн өмнөх ба дараах даатгалын бүтээгдэхүүн</a:t>
            </a:r>
            <a:endParaRPr lang="en-US" sz="2800"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4882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9372600" cy="533400"/>
          </a:xfrm>
        </p:spPr>
        <p:txBody>
          <a:bodyPr>
            <a:no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Дотоодын худалдаа болон гадаад худалдаа</a:t>
            </a:r>
            <a:endParaRPr lang="en-US" sz="2800" b="1"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43000" y="1600200"/>
            <a:ext cx="9525000" cy="4525963"/>
          </a:xfrm>
        </p:spPr>
        <p:txBody>
          <a:bodyPr>
            <a:normAutofit/>
          </a:bodyPr>
          <a:lstStyle/>
          <a:p>
            <a:pPr algn="just"/>
            <a:r>
              <a:rPr lang="mn-MN" sz="2800" dirty="0">
                <a:latin typeface="Arial" panose="020B0604020202020204" pitchFamily="34" charset="0"/>
                <a:cs typeface="Arial" panose="020B0604020202020204" pitchFamily="34" charset="0"/>
              </a:rPr>
              <a:t>Худалдааны авлагын даатгал нь нэг улсад орших компаниудын хоорондох, эсвэл гадаадын компанитай хийх худалдааг даатгаж болдог.</a:t>
            </a:r>
          </a:p>
          <a:p>
            <a:pPr algn="just"/>
            <a:r>
              <a:rPr lang="mn-MN" sz="2800" dirty="0">
                <a:latin typeface="Arial" panose="020B0604020202020204" pitchFamily="34" charset="0"/>
                <a:cs typeface="Arial" panose="020B0604020202020204" pitchFamily="34" charset="0"/>
              </a:rPr>
              <a:t>Дотоодын худалдааны авлагын даатгалын гэрээ нь нийлүүлэгчтэй нэг улсад оршдог худалдан авагчийн төлбөрийн эрсдэлийг даатгадаг. Дотоод худалдааны гэрээнүүд ихэвчлэн хураамжийн хувь багатай ба харьцангуй энгийн бүтэцтэй байдаг.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554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533400"/>
          </a:xfrm>
        </p:spPr>
        <p:txBody>
          <a:bodyPr>
            <a:no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Дотоодын худалдаа болон гадаад худалдаа</a:t>
            </a:r>
            <a:endParaRPr lang="en-US"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800" y="1600201"/>
            <a:ext cx="10515600" cy="4525963"/>
          </a:xfrm>
        </p:spPr>
        <p:txBody>
          <a:bodyPr>
            <a:normAutofit/>
          </a:bodyPr>
          <a:lstStyle/>
          <a:p>
            <a:pPr algn="just"/>
            <a:r>
              <a:rPr lang="mn-MN" sz="2800" dirty="0">
                <a:latin typeface="Arial" panose="020B0604020202020204" pitchFamily="34" charset="0"/>
                <a:cs typeface="Arial" panose="020B0604020202020204" pitchFamily="34" charset="0"/>
              </a:rPr>
              <a:t>Компаниудын худалдаа ихсэж зөвхөн дотооддоо бараа нийлүүлэх бус гадагшаа экспортлох нь ихэссэн тул худалдааны авлагын даатгалыг дотоод болон гадаад худалдаа хосолсон байдлаар хийдэг болсон.</a:t>
            </a:r>
          </a:p>
        </p:txBody>
      </p:sp>
    </p:spTree>
    <p:extLst>
      <p:ext uri="{BB962C8B-B14F-4D97-AF65-F5344CB8AC3E}">
        <p14:creationId xmlns:p14="http://schemas.microsoft.com/office/powerpoint/2010/main" val="162171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8229600" cy="533400"/>
          </a:xfrm>
        </p:spPr>
        <p:txBody>
          <a:bodyPr>
            <a:norm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Даатгалын хугацаа</a:t>
            </a:r>
            <a:endParaRPr lang="en-US" sz="2800" b="1"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0" y="1600201"/>
            <a:ext cx="10134600" cy="4525963"/>
          </a:xfrm>
        </p:spPr>
        <p:txBody>
          <a:bodyPr>
            <a:normAutofit/>
          </a:bodyPr>
          <a:lstStyle/>
          <a:p>
            <a:pPr algn="just"/>
            <a:r>
              <a:rPr lang="mn-MN" sz="2800" dirty="0">
                <a:latin typeface="Arial" panose="020B0604020202020204" pitchFamily="34" charset="0"/>
                <a:cs typeface="Arial" panose="020B0604020202020204" pitchFamily="34" charset="0"/>
              </a:rPr>
              <a:t>Худалдааны авлагын даатгалын хугацаа богино, дунд, урт гэсэн 3 янз байдаг. </a:t>
            </a:r>
          </a:p>
          <a:p>
            <a:pPr algn="just"/>
            <a:r>
              <a:rPr lang="mn-MN" sz="2800" dirty="0">
                <a:latin typeface="Arial" panose="020B0604020202020204" pitchFamily="34" charset="0"/>
                <a:cs typeface="Arial" panose="020B0604020202020204" pitchFamily="34" charset="0"/>
              </a:rPr>
              <a:t>Богино хугацаанд 1 жилийн гэрээ хийгддэг бол дунд хугацаа 2-5 жил, урт хугацааны гэрээ нь 5-аас дээш жил үргэлжилнэ. </a:t>
            </a:r>
          </a:p>
          <a:p>
            <a:pPr algn="just"/>
            <a:r>
              <a:rPr lang="mn-MN" sz="2800" dirty="0">
                <a:latin typeface="Arial" panose="020B0604020202020204" pitchFamily="34" charset="0"/>
                <a:cs typeface="Arial" panose="020B0604020202020204" pitchFamily="34" charset="0"/>
              </a:rPr>
              <a:t>Дунд болон урт хугацааны гэрээ нь ихэвчлэн том төсөл, хөтөлбөр, бүтээн байгуулалтын үед хийгддэг.</a:t>
            </a:r>
          </a:p>
        </p:txBody>
      </p:sp>
    </p:spTree>
    <p:extLst>
      <p:ext uri="{BB962C8B-B14F-4D97-AF65-F5344CB8AC3E}">
        <p14:creationId xmlns:p14="http://schemas.microsoft.com/office/powerpoint/2010/main" val="3638775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8" y="838200"/>
            <a:ext cx="9906000" cy="533400"/>
          </a:xfrm>
        </p:spPr>
        <p:txBody>
          <a:bodyPr>
            <a:noAutofit/>
          </a:bodyPr>
          <a:lstStyle/>
          <a:p>
            <a:pPr algn="ctr"/>
            <a:r>
              <a:rPr lang="mn-MN" sz="2800" b="1" dirty="0">
                <a:solidFill>
                  <a:schemeClr val="accent5">
                    <a:lumMod val="40000"/>
                    <a:lumOff val="60000"/>
                  </a:schemeClr>
                </a:solidFill>
                <a:latin typeface="Arial" panose="020B0604020202020204" pitchFamily="34" charset="0"/>
                <a:cs typeface="Arial" panose="020B0604020202020204" pitchFamily="34" charset="0"/>
              </a:rPr>
              <a:t>Онцолсон худалдан авагч эсвэл бүх худалдан авагч</a:t>
            </a:r>
            <a:endParaRPr lang="en-US" sz="2800" b="1" dirty="0">
              <a:solidFill>
                <a:schemeClr val="accent5">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9600" y="1752600"/>
            <a:ext cx="10515600" cy="4525963"/>
          </a:xfrm>
        </p:spPr>
        <p:txBody>
          <a:bodyPr>
            <a:normAutofit/>
          </a:bodyPr>
          <a:lstStyle/>
          <a:p>
            <a:pPr algn="just"/>
            <a:r>
              <a:rPr lang="mn-MN" sz="2800" dirty="0">
                <a:latin typeface="Arial" panose="020B0604020202020204" pitchFamily="34" charset="0"/>
                <a:cs typeface="Arial" panose="020B0604020202020204" pitchFamily="34" charset="0"/>
              </a:rPr>
              <a:t>Даатгуулагч худалдааны авлагын даатгалд даатгуулахдаа компанийн харилцагчдаа хэсэгчлэн сонгох, эсвэл бүгдийг нь даатгуулж болдог.</a:t>
            </a:r>
          </a:p>
          <a:p>
            <a:pPr algn="just"/>
            <a:r>
              <a:rPr lang="mn-MN" sz="2800" dirty="0">
                <a:latin typeface="Arial" panose="020B0604020202020204" pitchFamily="34" charset="0"/>
                <a:cs typeface="Arial" panose="020B0604020202020204" pitchFamily="34" charset="0"/>
              </a:rPr>
              <a:t>Нэг худалдан авагчийг даатгах, эсвэл тухайн нэг улс руу экспортолдог компаниудыг даатгах зэргээр даатгуулагчид тохиромжтой, хүсэлд нийцсэн байдлаар даатгалын гэрээг хийх боломжтой.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33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9530644" cy="533400"/>
          </a:xfrm>
        </p:spPr>
        <p:txBody>
          <a:bodyPr>
            <a:no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Онцолсон худалдан авагч эсвэл бүх худалдан авагч</a:t>
            </a:r>
            <a:endParaRPr lang="en-US" sz="2800" b="1" dirty="0">
              <a:solidFill>
                <a:schemeClr val="accent5">
                  <a:lumMod val="75000"/>
                </a:schemeClr>
              </a:solidFill>
              <a:latin typeface="Arial" panose="020B0604020202020204" pitchFamily="34" charset="0"/>
              <a:cs typeface="Arial" panose="020B0604020202020204" pitchFamily="34" charset="0"/>
            </a:endParaRPr>
          </a:p>
        </p:txBody>
      </p:sp>
      <p:sp>
        <p:nvSpPr>
          <p:cNvPr id="6" name="object 5"/>
          <p:cNvSpPr/>
          <p:nvPr/>
        </p:nvSpPr>
        <p:spPr>
          <a:xfrm>
            <a:off x="2318534" y="5684010"/>
            <a:ext cx="7086600" cy="228600"/>
          </a:xfrm>
          <a:custGeom>
            <a:avLst/>
            <a:gdLst/>
            <a:ahLst/>
            <a:cxnLst/>
            <a:rect l="l" t="t" r="r" b="b"/>
            <a:pathLst>
              <a:path w="7086600" h="228600">
                <a:moveTo>
                  <a:pt x="6972300" y="0"/>
                </a:moveTo>
                <a:lnTo>
                  <a:pt x="6972300" y="57149"/>
                </a:lnTo>
                <a:lnTo>
                  <a:pt x="0" y="57149"/>
                </a:lnTo>
                <a:lnTo>
                  <a:pt x="0" y="171449"/>
                </a:lnTo>
                <a:lnTo>
                  <a:pt x="6972300" y="171449"/>
                </a:lnTo>
                <a:lnTo>
                  <a:pt x="6972300" y="228599"/>
                </a:lnTo>
                <a:lnTo>
                  <a:pt x="7086600" y="114299"/>
                </a:lnTo>
                <a:lnTo>
                  <a:pt x="6972300" y="0"/>
                </a:lnTo>
                <a:close/>
              </a:path>
            </a:pathLst>
          </a:custGeom>
          <a:solidFill>
            <a:srgbClr val="006B8D"/>
          </a:solidFill>
        </p:spPr>
        <p:txBody>
          <a:bodyPr wrap="square" lIns="0" tIns="0" rIns="0" bIns="0" rtlCol="0"/>
          <a:lstStyle/>
          <a:p>
            <a:endParaRPr/>
          </a:p>
        </p:txBody>
      </p:sp>
      <p:sp>
        <p:nvSpPr>
          <p:cNvPr id="7" name="object 6"/>
          <p:cNvSpPr/>
          <p:nvPr/>
        </p:nvSpPr>
        <p:spPr>
          <a:xfrm flipH="1">
            <a:off x="2318534" y="1750091"/>
            <a:ext cx="195834" cy="3908901"/>
          </a:xfrm>
          <a:custGeom>
            <a:avLst/>
            <a:gdLst/>
            <a:ahLst/>
            <a:cxnLst/>
            <a:rect l="l" t="t" r="r" b="b"/>
            <a:pathLst>
              <a:path w="228600" h="4023360">
                <a:moveTo>
                  <a:pt x="228600" y="3909060"/>
                </a:moveTo>
                <a:lnTo>
                  <a:pt x="0" y="3909060"/>
                </a:lnTo>
                <a:lnTo>
                  <a:pt x="114300" y="4023360"/>
                </a:lnTo>
                <a:lnTo>
                  <a:pt x="228600" y="3909060"/>
                </a:lnTo>
                <a:close/>
              </a:path>
              <a:path w="228600" h="4023360">
                <a:moveTo>
                  <a:pt x="171450" y="0"/>
                </a:moveTo>
                <a:lnTo>
                  <a:pt x="57150" y="0"/>
                </a:lnTo>
                <a:lnTo>
                  <a:pt x="57150" y="3909060"/>
                </a:lnTo>
                <a:lnTo>
                  <a:pt x="171450" y="3909060"/>
                </a:lnTo>
                <a:lnTo>
                  <a:pt x="171450" y="0"/>
                </a:lnTo>
                <a:close/>
              </a:path>
            </a:pathLst>
          </a:custGeom>
          <a:solidFill>
            <a:srgbClr val="006B8D"/>
          </a:solidFill>
        </p:spPr>
        <p:txBody>
          <a:bodyPr wrap="square" lIns="0" tIns="0" rIns="0" bIns="0" rtlCol="0"/>
          <a:lstStyle/>
          <a:p>
            <a:endParaRPr/>
          </a:p>
        </p:txBody>
      </p:sp>
      <p:sp>
        <p:nvSpPr>
          <p:cNvPr id="8" name="object 7"/>
          <p:cNvSpPr/>
          <p:nvPr/>
        </p:nvSpPr>
        <p:spPr>
          <a:xfrm>
            <a:off x="2720440" y="4673600"/>
            <a:ext cx="1600200" cy="975360"/>
          </a:xfrm>
          <a:custGeom>
            <a:avLst/>
            <a:gdLst/>
            <a:ahLst/>
            <a:cxnLst/>
            <a:rect l="l" t="t" r="r" b="b"/>
            <a:pathLst>
              <a:path w="1600200" h="975360">
                <a:moveTo>
                  <a:pt x="0" y="0"/>
                </a:moveTo>
                <a:lnTo>
                  <a:pt x="1600199" y="0"/>
                </a:lnTo>
                <a:lnTo>
                  <a:pt x="1600199" y="975359"/>
                </a:lnTo>
                <a:lnTo>
                  <a:pt x="0" y="975359"/>
                </a:lnTo>
                <a:lnTo>
                  <a:pt x="0" y="0"/>
                </a:lnTo>
                <a:close/>
              </a:path>
            </a:pathLst>
          </a:custGeom>
          <a:solidFill>
            <a:srgbClr val="00B5E2"/>
          </a:solidFill>
        </p:spPr>
        <p:txBody>
          <a:bodyPr wrap="square" lIns="0" tIns="0" rIns="0" bIns="0" rtlCol="0"/>
          <a:lstStyle/>
          <a:p>
            <a:endParaRPr/>
          </a:p>
        </p:txBody>
      </p:sp>
      <p:sp>
        <p:nvSpPr>
          <p:cNvPr id="9" name="object 8"/>
          <p:cNvSpPr txBox="1"/>
          <p:nvPr/>
        </p:nvSpPr>
        <p:spPr>
          <a:xfrm>
            <a:off x="2934753" y="4778995"/>
            <a:ext cx="1171575" cy="738664"/>
          </a:xfrm>
          <a:prstGeom prst="rect">
            <a:avLst/>
          </a:prstGeom>
        </p:spPr>
        <p:txBody>
          <a:bodyPr vert="horz" wrap="square" lIns="0" tIns="0" rIns="0" bIns="0" rtlCol="0">
            <a:spAutoFit/>
          </a:bodyPr>
          <a:lstStyle/>
          <a:p>
            <a:pPr marL="12700" algn="ctr"/>
            <a:r>
              <a:rPr lang="mn-MN" sz="1600" spc="-15" dirty="0">
                <a:solidFill>
                  <a:srgbClr val="FFFFFF"/>
                </a:solidFill>
                <a:latin typeface="Arial"/>
                <a:cs typeface="Arial"/>
              </a:rPr>
              <a:t>Н</a:t>
            </a:r>
            <a:r>
              <a:rPr sz="1600" spc="-15" dirty="0" err="1">
                <a:solidFill>
                  <a:srgbClr val="FFFFFF"/>
                </a:solidFill>
                <a:latin typeface="Arial"/>
                <a:cs typeface="Arial"/>
              </a:rPr>
              <a:t>эг</a:t>
            </a:r>
            <a:r>
              <a:rPr sz="1600" spc="-15" dirty="0">
                <a:solidFill>
                  <a:srgbClr val="FFFFFF"/>
                </a:solidFill>
                <a:latin typeface="Arial"/>
                <a:cs typeface="Arial"/>
              </a:rPr>
              <a:t> </a:t>
            </a:r>
            <a:r>
              <a:rPr sz="1600" spc="-15" dirty="0" err="1">
                <a:solidFill>
                  <a:srgbClr val="FFFFFF"/>
                </a:solidFill>
                <a:latin typeface="Arial"/>
                <a:cs typeface="Arial"/>
              </a:rPr>
              <a:t>худалдан</a:t>
            </a:r>
            <a:r>
              <a:rPr sz="1600" spc="-15" dirty="0">
                <a:solidFill>
                  <a:srgbClr val="FFFFFF"/>
                </a:solidFill>
                <a:latin typeface="Arial"/>
                <a:cs typeface="Arial"/>
              </a:rPr>
              <a:t> </a:t>
            </a:r>
            <a:r>
              <a:rPr sz="1600" spc="-15" dirty="0" err="1">
                <a:solidFill>
                  <a:srgbClr val="FFFFFF"/>
                </a:solidFill>
                <a:latin typeface="Arial"/>
                <a:cs typeface="Arial"/>
              </a:rPr>
              <a:t>авагч</a:t>
            </a:r>
            <a:r>
              <a:rPr sz="1600" spc="-15" dirty="0">
                <a:solidFill>
                  <a:srgbClr val="FFFFFF"/>
                </a:solidFill>
                <a:latin typeface="Arial"/>
                <a:cs typeface="Arial"/>
              </a:rPr>
              <a:t> </a:t>
            </a:r>
            <a:endParaRPr sz="1600" dirty="0">
              <a:latin typeface="Arial"/>
              <a:cs typeface="Arial"/>
            </a:endParaRPr>
          </a:p>
        </p:txBody>
      </p:sp>
      <p:sp>
        <p:nvSpPr>
          <p:cNvPr id="10" name="object 9"/>
          <p:cNvSpPr/>
          <p:nvPr/>
        </p:nvSpPr>
        <p:spPr>
          <a:xfrm>
            <a:off x="4501444" y="3700811"/>
            <a:ext cx="1600200" cy="975360"/>
          </a:xfrm>
          <a:custGeom>
            <a:avLst/>
            <a:gdLst/>
            <a:ahLst/>
            <a:cxnLst/>
            <a:rect l="l" t="t" r="r" b="b"/>
            <a:pathLst>
              <a:path w="1600200" h="975360">
                <a:moveTo>
                  <a:pt x="0" y="0"/>
                </a:moveTo>
                <a:lnTo>
                  <a:pt x="1600200" y="0"/>
                </a:lnTo>
                <a:lnTo>
                  <a:pt x="1600200" y="975360"/>
                </a:lnTo>
                <a:lnTo>
                  <a:pt x="0" y="975360"/>
                </a:lnTo>
                <a:lnTo>
                  <a:pt x="0" y="0"/>
                </a:lnTo>
                <a:close/>
              </a:path>
            </a:pathLst>
          </a:custGeom>
          <a:solidFill>
            <a:srgbClr val="00B5E2"/>
          </a:solidFill>
        </p:spPr>
        <p:txBody>
          <a:bodyPr wrap="square" lIns="0" tIns="0" rIns="0" bIns="0" rtlCol="0"/>
          <a:lstStyle/>
          <a:p>
            <a:pPr algn="ctr"/>
            <a:r>
              <a:rPr dirty="0" err="1">
                <a:solidFill>
                  <a:schemeClr val="bg1"/>
                </a:solidFill>
                <a:latin typeface="Arial" panose="020B0604020202020204" pitchFamily="34" charset="0"/>
                <a:cs typeface="Arial" panose="020B0604020202020204" pitchFamily="34" charset="0"/>
              </a:rPr>
              <a:t>Сонгогдсон</a:t>
            </a:r>
            <a:r>
              <a:rPr dirty="0">
                <a:solidFill>
                  <a:schemeClr val="bg1"/>
                </a:solidFill>
                <a:latin typeface="Arial" panose="020B0604020202020204" pitchFamily="34" charset="0"/>
                <a:cs typeface="Arial" panose="020B0604020202020204" pitchFamily="34" charset="0"/>
              </a:rPr>
              <a:t> </a:t>
            </a:r>
            <a:r>
              <a:rPr dirty="0" err="1">
                <a:solidFill>
                  <a:schemeClr val="bg1"/>
                </a:solidFill>
                <a:latin typeface="Arial" panose="020B0604020202020204" pitchFamily="34" charset="0"/>
                <a:cs typeface="Arial" panose="020B0604020202020204" pitchFamily="34" charset="0"/>
              </a:rPr>
              <a:t>худалдан</a:t>
            </a:r>
            <a:r>
              <a:rPr dirty="0">
                <a:solidFill>
                  <a:schemeClr val="bg1"/>
                </a:solidFill>
                <a:latin typeface="Arial" panose="020B0604020202020204" pitchFamily="34" charset="0"/>
                <a:cs typeface="Arial" panose="020B0604020202020204" pitchFamily="34" charset="0"/>
              </a:rPr>
              <a:t> </a:t>
            </a:r>
            <a:r>
              <a:rPr dirty="0" err="1">
                <a:solidFill>
                  <a:schemeClr val="bg1"/>
                </a:solidFill>
                <a:latin typeface="Arial" panose="020B0604020202020204" pitchFamily="34" charset="0"/>
                <a:cs typeface="Arial" panose="020B0604020202020204" pitchFamily="34" charset="0"/>
              </a:rPr>
              <a:t>авагчид</a:t>
            </a:r>
            <a:endParaRPr dirty="0">
              <a:solidFill>
                <a:schemeClr val="bg1"/>
              </a:solidFill>
              <a:latin typeface="Arial" panose="020B0604020202020204" pitchFamily="34" charset="0"/>
              <a:cs typeface="Arial" panose="020B0604020202020204" pitchFamily="34" charset="0"/>
            </a:endParaRPr>
          </a:p>
        </p:txBody>
      </p:sp>
      <p:sp>
        <p:nvSpPr>
          <p:cNvPr id="11" name="object 10"/>
          <p:cNvSpPr/>
          <p:nvPr/>
        </p:nvSpPr>
        <p:spPr>
          <a:xfrm>
            <a:off x="6282448" y="2725451"/>
            <a:ext cx="1600200" cy="975360"/>
          </a:xfrm>
          <a:custGeom>
            <a:avLst/>
            <a:gdLst/>
            <a:ahLst/>
            <a:cxnLst/>
            <a:rect l="l" t="t" r="r" b="b"/>
            <a:pathLst>
              <a:path w="1600200" h="975360">
                <a:moveTo>
                  <a:pt x="0" y="0"/>
                </a:moveTo>
                <a:lnTo>
                  <a:pt x="1600200" y="0"/>
                </a:lnTo>
                <a:lnTo>
                  <a:pt x="1600200" y="975360"/>
                </a:lnTo>
                <a:lnTo>
                  <a:pt x="0" y="975360"/>
                </a:lnTo>
                <a:lnTo>
                  <a:pt x="0" y="0"/>
                </a:lnTo>
                <a:close/>
              </a:path>
            </a:pathLst>
          </a:custGeom>
          <a:solidFill>
            <a:srgbClr val="00B5E2"/>
          </a:solidFill>
        </p:spPr>
        <p:txBody>
          <a:bodyPr wrap="square" lIns="0" tIns="0" rIns="0" bIns="0" rtlCol="0"/>
          <a:lstStyle/>
          <a:p>
            <a:pPr algn="ctr"/>
            <a:endParaRPr dirty="0">
              <a:solidFill>
                <a:schemeClr val="bg1"/>
              </a:solidFill>
              <a:latin typeface="Arial" panose="020B0604020202020204" pitchFamily="34" charset="0"/>
              <a:cs typeface="Arial" panose="020B0604020202020204" pitchFamily="34" charset="0"/>
            </a:endParaRPr>
          </a:p>
          <a:p>
            <a:pPr algn="ctr"/>
            <a:r>
              <a:rPr dirty="0" err="1">
                <a:solidFill>
                  <a:schemeClr val="bg1"/>
                </a:solidFill>
                <a:latin typeface="Arial" panose="020B0604020202020204" pitchFamily="34" charset="0"/>
                <a:cs typeface="Arial" panose="020B0604020202020204" pitchFamily="34" charset="0"/>
              </a:rPr>
              <a:t>Сонгогдсон</a:t>
            </a:r>
            <a:r>
              <a:rPr dirty="0">
                <a:solidFill>
                  <a:schemeClr val="bg1"/>
                </a:solidFill>
                <a:latin typeface="Arial" panose="020B0604020202020204" pitchFamily="34" charset="0"/>
                <a:cs typeface="Arial" panose="020B0604020202020204" pitchFamily="34" charset="0"/>
              </a:rPr>
              <a:t> </a:t>
            </a:r>
            <a:r>
              <a:rPr dirty="0" err="1">
                <a:solidFill>
                  <a:schemeClr val="bg1"/>
                </a:solidFill>
                <a:latin typeface="Arial" panose="020B0604020202020204" pitchFamily="34" charset="0"/>
                <a:cs typeface="Arial" panose="020B0604020202020204" pitchFamily="34" charset="0"/>
              </a:rPr>
              <a:t>бараа</a:t>
            </a:r>
            <a:r>
              <a:rPr dirty="0">
                <a:solidFill>
                  <a:schemeClr val="bg1"/>
                </a:solidFill>
                <a:latin typeface="Arial" panose="020B0604020202020204" pitchFamily="34" charset="0"/>
                <a:cs typeface="Arial" panose="020B0604020202020204" pitchFamily="34" charset="0"/>
              </a:rPr>
              <a:t> </a:t>
            </a:r>
            <a:r>
              <a:rPr dirty="0" err="1">
                <a:solidFill>
                  <a:schemeClr val="bg1"/>
                </a:solidFill>
                <a:latin typeface="Arial" panose="020B0604020202020204" pitchFamily="34" charset="0"/>
                <a:cs typeface="Arial" panose="020B0604020202020204" pitchFamily="34" charset="0"/>
              </a:rPr>
              <a:t>эргэлт</a:t>
            </a:r>
            <a:endParaRPr dirty="0">
              <a:solidFill>
                <a:schemeClr val="bg1"/>
              </a:solidFill>
              <a:latin typeface="Arial" panose="020B0604020202020204" pitchFamily="34" charset="0"/>
              <a:cs typeface="Arial" panose="020B0604020202020204" pitchFamily="34" charset="0"/>
            </a:endParaRPr>
          </a:p>
        </p:txBody>
      </p:sp>
      <p:sp>
        <p:nvSpPr>
          <p:cNvPr id="12" name="object 11"/>
          <p:cNvSpPr/>
          <p:nvPr/>
        </p:nvSpPr>
        <p:spPr>
          <a:xfrm>
            <a:off x="8052163" y="1750091"/>
            <a:ext cx="1600200" cy="975360"/>
          </a:xfrm>
          <a:custGeom>
            <a:avLst/>
            <a:gdLst/>
            <a:ahLst/>
            <a:cxnLst/>
            <a:rect l="l" t="t" r="r" b="b"/>
            <a:pathLst>
              <a:path w="1600200" h="975360">
                <a:moveTo>
                  <a:pt x="0" y="0"/>
                </a:moveTo>
                <a:lnTo>
                  <a:pt x="1600200" y="0"/>
                </a:lnTo>
                <a:lnTo>
                  <a:pt x="1600200" y="975360"/>
                </a:lnTo>
                <a:lnTo>
                  <a:pt x="0" y="975360"/>
                </a:lnTo>
                <a:lnTo>
                  <a:pt x="0" y="0"/>
                </a:lnTo>
                <a:close/>
              </a:path>
            </a:pathLst>
          </a:custGeom>
          <a:solidFill>
            <a:srgbClr val="00B5E2"/>
          </a:solidFill>
        </p:spPr>
        <p:txBody>
          <a:bodyPr wrap="square" lIns="0" tIns="0" rIns="0" bIns="0" rtlCol="0"/>
          <a:lstStyle/>
          <a:p>
            <a:pPr algn="ctr"/>
            <a:endParaRPr dirty="0">
              <a:solidFill>
                <a:schemeClr val="bg1"/>
              </a:solidFill>
              <a:latin typeface="Arial" panose="020B0604020202020204" pitchFamily="34" charset="0"/>
              <a:cs typeface="Arial" panose="020B0604020202020204" pitchFamily="34" charset="0"/>
            </a:endParaRPr>
          </a:p>
          <a:p>
            <a:pPr algn="ctr"/>
            <a:r>
              <a:rPr dirty="0" err="1">
                <a:solidFill>
                  <a:schemeClr val="bg1"/>
                </a:solidFill>
                <a:latin typeface="Arial" panose="020B0604020202020204" pitchFamily="34" charset="0"/>
                <a:cs typeface="Arial" panose="020B0604020202020204" pitchFamily="34" charset="0"/>
              </a:rPr>
              <a:t>Бүтэн</a:t>
            </a:r>
            <a:r>
              <a:rPr dirty="0">
                <a:solidFill>
                  <a:schemeClr val="bg1"/>
                </a:solidFill>
                <a:latin typeface="Arial" panose="020B0604020202020204" pitchFamily="34" charset="0"/>
                <a:cs typeface="Arial" panose="020B0604020202020204" pitchFamily="34" charset="0"/>
              </a:rPr>
              <a:t> </a:t>
            </a:r>
            <a:r>
              <a:rPr dirty="0" err="1">
                <a:solidFill>
                  <a:schemeClr val="bg1"/>
                </a:solidFill>
                <a:latin typeface="Arial" panose="020B0604020202020204" pitchFamily="34" charset="0"/>
                <a:cs typeface="Arial" panose="020B0604020202020204" pitchFamily="34" charset="0"/>
              </a:rPr>
              <a:t>бараа</a:t>
            </a:r>
            <a:r>
              <a:rPr dirty="0">
                <a:solidFill>
                  <a:schemeClr val="bg1"/>
                </a:solidFill>
                <a:latin typeface="Arial" panose="020B0604020202020204" pitchFamily="34" charset="0"/>
                <a:cs typeface="Arial" panose="020B0604020202020204" pitchFamily="34" charset="0"/>
              </a:rPr>
              <a:t> </a:t>
            </a:r>
            <a:r>
              <a:rPr dirty="0" err="1">
                <a:solidFill>
                  <a:schemeClr val="bg1"/>
                </a:solidFill>
                <a:latin typeface="Arial" panose="020B0604020202020204" pitchFamily="34" charset="0"/>
                <a:cs typeface="Arial" panose="020B0604020202020204" pitchFamily="34" charset="0"/>
              </a:rPr>
              <a:t>эргэлт</a:t>
            </a:r>
            <a:endParaRPr dirty="0">
              <a:solidFill>
                <a:schemeClr val="bg1"/>
              </a:solidFill>
              <a:latin typeface="Arial" panose="020B0604020202020204" pitchFamily="34" charset="0"/>
              <a:cs typeface="Arial" panose="020B0604020202020204" pitchFamily="34" charset="0"/>
            </a:endParaRPr>
          </a:p>
        </p:txBody>
      </p:sp>
      <p:sp>
        <p:nvSpPr>
          <p:cNvPr id="14" name="object 13"/>
          <p:cNvSpPr txBox="1"/>
          <p:nvPr/>
        </p:nvSpPr>
        <p:spPr>
          <a:xfrm>
            <a:off x="1989668" y="2447037"/>
            <a:ext cx="276999" cy="2701290"/>
          </a:xfrm>
          <a:prstGeom prst="rect">
            <a:avLst/>
          </a:prstGeom>
        </p:spPr>
        <p:txBody>
          <a:bodyPr vert="vert270" wrap="square" lIns="0" tIns="0" rIns="0" bIns="0" rtlCol="0">
            <a:spAutoFit/>
          </a:bodyPr>
          <a:lstStyle/>
          <a:p>
            <a:pPr algn="ctr"/>
            <a:r>
              <a:rPr lang="mn-MN" dirty="0">
                <a:latin typeface="Arial" panose="020B0604020202020204" pitchFamily="34" charset="0"/>
                <a:cs typeface="Arial" panose="020B0604020202020204" pitchFamily="34" charset="0"/>
              </a:rPr>
              <a:t>Хураамжийн хэмжээ</a:t>
            </a:r>
            <a:endParaRPr lang="en-US" dirty="0">
              <a:latin typeface="Arial" panose="020B0604020202020204" pitchFamily="34" charset="0"/>
              <a:cs typeface="Arial" panose="020B0604020202020204" pitchFamily="34" charset="0"/>
            </a:endParaRPr>
          </a:p>
        </p:txBody>
      </p:sp>
      <p:sp>
        <p:nvSpPr>
          <p:cNvPr id="16" name="object 13"/>
          <p:cNvSpPr txBox="1"/>
          <p:nvPr/>
        </p:nvSpPr>
        <p:spPr>
          <a:xfrm rot="5400000">
            <a:off x="5713591" y="4637019"/>
            <a:ext cx="276999" cy="2701290"/>
          </a:xfrm>
          <a:prstGeom prst="rect">
            <a:avLst/>
          </a:prstGeom>
        </p:spPr>
        <p:txBody>
          <a:bodyPr vert="vert270" wrap="square" lIns="0" tIns="0" rIns="0" bIns="0" rtlCol="0">
            <a:spAutoFit/>
          </a:bodyPr>
          <a:lstStyle/>
          <a:p>
            <a:pPr algn="ctr"/>
            <a:r>
              <a:rPr lang="mn-MN" dirty="0">
                <a:latin typeface="Arial" panose="020B0604020202020204" pitchFamily="34" charset="0"/>
                <a:cs typeface="Arial" panose="020B0604020202020204" pitchFamily="34" charset="0"/>
              </a:rPr>
              <a:t>Эрсдэлийн тархаалт</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1639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9601200" cy="533400"/>
          </a:xfrm>
        </p:spPr>
        <p:txBody>
          <a:bodyPr>
            <a:no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Онцолсон худалдан авагч эсвэл бүх худалдан авагч</a:t>
            </a:r>
            <a:endParaRPr lang="en-US" sz="2800" dirty="0">
              <a:solidFill>
                <a:schemeClr val="accent5">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600201"/>
            <a:ext cx="9296400" cy="4525963"/>
          </a:xfrm>
        </p:spPr>
        <p:txBody>
          <a:bodyPr>
            <a:normAutofit/>
          </a:bodyPr>
          <a:lstStyle/>
          <a:p>
            <a:pPr algn="just"/>
            <a:r>
              <a:rPr lang="mn-MN" sz="2800" dirty="0">
                <a:latin typeface="Arial" panose="020B0604020202020204" pitchFamily="34" charset="0"/>
                <a:cs typeface="Arial" panose="020B0604020202020204" pitchFamily="34" charset="0"/>
              </a:rPr>
              <a:t>Бүх бараа эргэлтийг даатгах бол тухайн компани ямар салбарт үйлчилгээ хийдэг, аль улс руу голчлон экспортлодог, нийт эргэлтийн хөрөнгө хэд байдаг зэргээс шалтгаалан хураамжийн хувийг тогтоодог.  </a:t>
            </a:r>
          </a:p>
          <a:p>
            <a:pPr algn="just"/>
            <a:r>
              <a:rPr lang="mn-MN" sz="2800" dirty="0">
                <a:latin typeface="Arial" panose="020B0604020202020204" pitchFamily="34" charset="0"/>
                <a:cs typeface="Arial" panose="020B0604020202020204" pitchFamily="34" charset="0"/>
              </a:rPr>
              <a:t>Бүх бараа эргэлтийн даатгалын хураамжийн хувь нэг худалдан авагчийн даатгалын хураамжийн хувиас бага байдаг.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315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533400"/>
          </a:xfrm>
        </p:spPr>
        <p:txBody>
          <a:bodyPr>
            <a:noAutofit/>
          </a:bodyPr>
          <a:lstStyle/>
          <a:p>
            <a:pPr algn="l"/>
            <a:r>
              <a:rPr lang="mn-MN" sz="2800" b="1" dirty="0">
                <a:solidFill>
                  <a:schemeClr val="accent5">
                    <a:lumMod val="75000"/>
                  </a:schemeClr>
                </a:solidFill>
                <a:latin typeface="Arial" panose="020B0604020202020204" pitchFamily="34" charset="0"/>
                <a:cs typeface="Arial" panose="020B0604020202020204" pitchFamily="34" charset="0"/>
              </a:rPr>
              <a:t>Тээвэрлэлтийн дараах эрсдэл</a:t>
            </a:r>
            <a:r>
              <a:rPr lang="en-US" sz="2800" b="1" dirty="0">
                <a:solidFill>
                  <a:schemeClr val="accent5">
                    <a:lumMod val="75000"/>
                  </a:schemeClr>
                </a:solidFill>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685800" y="1600201"/>
            <a:ext cx="10210800" cy="4525963"/>
          </a:xfrm>
        </p:spPr>
        <p:txBody>
          <a:bodyPr>
            <a:normAutofit/>
          </a:bodyPr>
          <a:lstStyle/>
          <a:p>
            <a:pPr algn="just"/>
            <a:r>
              <a:rPr lang="mn-MN" sz="2800" dirty="0">
                <a:latin typeface="Arial" panose="020B0604020202020204" pitchFamily="34" charset="0"/>
                <a:cs typeface="Arial" panose="020B0604020202020204" pitchFamily="34" charset="0"/>
              </a:rPr>
              <a:t>Тээвэрлэлтийн дараах худалдааны авлагын даатгал гэдэг нь нийлүүлэгч бараа бүтээгдэхүүнийг худалдан авагч руу ачуулсаны дараа төлбөрөө хүлээн авах даатгал юм.</a:t>
            </a:r>
          </a:p>
        </p:txBody>
      </p:sp>
      <p:cxnSp>
        <p:nvCxnSpPr>
          <p:cNvPr id="4" name="Straight Connector 3"/>
          <p:cNvCxnSpPr/>
          <p:nvPr/>
        </p:nvCxnSpPr>
        <p:spPr>
          <a:xfrm>
            <a:off x="2362200" y="5037931"/>
            <a:ext cx="7620000" cy="20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362200" y="4921250"/>
            <a:ext cx="0" cy="24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40150" y="4913314"/>
            <a:ext cx="0" cy="249237"/>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81763" y="4921250"/>
            <a:ext cx="0" cy="24923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9975850" y="4930776"/>
            <a:ext cx="0" cy="25082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971800" y="4637088"/>
            <a:ext cx="1371600" cy="258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Ачилт</a:t>
            </a:r>
            <a:endParaRPr lang="en-US" sz="1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a:off x="5829300" y="4462464"/>
            <a:ext cx="1303338"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Төлбөр төлөх өдөр </a:t>
            </a:r>
            <a:endParaRPr lang="en-US" sz="16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9067800" y="4467225"/>
            <a:ext cx="1511300" cy="419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Хугацаа хэтэрсэн төлөлт </a:t>
            </a:r>
            <a:endParaRPr lang="en-US" sz="1600"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1836738" y="5237163"/>
            <a:ext cx="1516063" cy="258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Авлагын өмнөх хэсэг </a:t>
            </a:r>
            <a:endParaRPr lang="en-US" sz="1600"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4191001" y="5237163"/>
            <a:ext cx="1516063" cy="258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Зээлийн хэсэг </a:t>
            </a:r>
            <a:endParaRPr lang="en-US" sz="16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7334250" y="5249069"/>
            <a:ext cx="2038350" cy="257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Сунгаж</a:t>
            </a:r>
            <a:r>
              <a:rPr lang="mn-MN" sz="1200" dirty="0">
                <a:solidFill>
                  <a:schemeClr val="tx1"/>
                </a:solidFill>
                <a:latin typeface="Calibri Light" panose="020F0302020204030204" pitchFamily="34" charset="0"/>
                <a:cs typeface="Calibri Light" panose="020F0302020204030204" pitchFamily="34" charset="0"/>
              </a:rPr>
              <a:t> </a:t>
            </a:r>
            <a:r>
              <a:rPr lang="mn-MN" sz="1600" dirty="0">
                <a:solidFill>
                  <a:schemeClr val="tx1"/>
                </a:solidFill>
                <a:latin typeface="Arial" panose="020B0604020202020204" pitchFamily="34" charset="0"/>
                <a:cs typeface="Arial" panose="020B0604020202020204" pitchFamily="34" charset="0"/>
              </a:rPr>
              <a:t>болох дээд хязгаар</a:t>
            </a:r>
            <a:endParaRPr lang="en-US" sz="16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1676400" y="4573192"/>
            <a:ext cx="1371600" cy="258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mn-MN" sz="1600" dirty="0">
                <a:solidFill>
                  <a:schemeClr val="tx1"/>
                </a:solidFill>
                <a:latin typeface="Arial" panose="020B0604020202020204" pitchFamily="34" charset="0"/>
                <a:cs typeface="Arial" panose="020B0604020202020204" pitchFamily="34" charset="0"/>
              </a:rPr>
              <a:t>Гэрээ</a:t>
            </a:r>
            <a:endParaRPr lang="en-US" sz="1600" dirty="0">
              <a:solidFill>
                <a:schemeClr val="tx1"/>
              </a:solidFill>
              <a:latin typeface="Arial" panose="020B0604020202020204" pitchFamily="34" charset="0"/>
              <a:cs typeface="Arial" panose="020B0604020202020204" pitchFamily="34" charset="0"/>
            </a:endParaRPr>
          </a:p>
        </p:txBody>
      </p:sp>
      <p:sp>
        <p:nvSpPr>
          <p:cNvPr id="23" name="Left Brace 22"/>
          <p:cNvSpPr/>
          <p:nvPr/>
        </p:nvSpPr>
        <p:spPr>
          <a:xfrm rot="16200000">
            <a:off x="6644085" y="2695178"/>
            <a:ext cx="434182" cy="62420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34186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3655</TotalTime>
  <Words>391</Words>
  <Application>Microsoft Office PowerPoint</Application>
  <PresentationFormat>Widescreen</PresentationFormat>
  <Paragraphs>43</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Wingdings 3</vt:lpstr>
      <vt:lpstr>Ion</vt:lpstr>
      <vt:lpstr>PowerPoint Presentation</vt:lpstr>
      <vt:lpstr>Агуулга</vt:lpstr>
      <vt:lpstr>Дотоодын худалдаа болон гадаад худалдаа</vt:lpstr>
      <vt:lpstr>Дотоодын худалдаа болон гадаад худалдаа</vt:lpstr>
      <vt:lpstr>Даатгалын хугацаа</vt:lpstr>
      <vt:lpstr>Онцолсон худалдан авагч эсвэл бүх худалдан авагч</vt:lpstr>
      <vt:lpstr>Онцолсон худалдан авагч эсвэл бүх худалдан авагч</vt:lpstr>
      <vt:lpstr>Онцолсон худалдан авагч эсвэл бүх худалдан авагч</vt:lpstr>
      <vt:lpstr>Тээвэрлэлтийн дараах эрсдэл </vt:lpstr>
      <vt:lpstr>Тээвэрлэлтийн өмнөх эрсдэл</vt:lpstr>
      <vt:lpstr>Тээвэрлэлтийн өмнөх эрсдэл</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95</cp:revision>
  <dcterms:created xsi:type="dcterms:W3CDTF">2016-03-29T03:56:59Z</dcterms:created>
  <dcterms:modified xsi:type="dcterms:W3CDTF">2017-10-11T11:21:14Z</dcterms:modified>
</cp:coreProperties>
</file>